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MOV" ContentType="video/quicktime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38" r:id="rId4"/>
  </p:sldMasterIdLst>
  <p:notesMasterIdLst>
    <p:notesMasterId r:id="rId38"/>
  </p:notesMasterIdLst>
  <p:handoutMasterIdLst>
    <p:handoutMasterId r:id="rId39"/>
  </p:handoutMasterIdLst>
  <p:sldIdLst>
    <p:sldId id="267" r:id="rId5"/>
    <p:sldId id="268" r:id="rId6"/>
    <p:sldId id="282" r:id="rId7"/>
    <p:sldId id="284" r:id="rId8"/>
    <p:sldId id="306" r:id="rId9"/>
    <p:sldId id="305" r:id="rId10"/>
    <p:sldId id="279" r:id="rId11"/>
    <p:sldId id="281" r:id="rId12"/>
    <p:sldId id="325" r:id="rId13"/>
    <p:sldId id="326" r:id="rId14"/>
    <p:sldId id="272" r:id="rId15"/>
    <p:sldId id="299" r:id="rId16"/>
    <p:sldId id="313" r:id="rId17"/>
    <p:sldId id="309" r:id="rId18"/>
    <p:sldId id="312" r:id="rId19"/>
    <p:sldId id="289" r:id="rId20"/>
    <p:sldId id="293" r:id="rId21"/>
    <p:sldId id="324" r:id="rId22"/>
    <p:sldId id="322" r:id="rId23"/>
    <p:sldId id="315" r:id="rId24"/>
    <p:sldId id="295" r:id="rId25"/>
    <p:sldId id="314" r:id="rId26"/>
    <p:sldId id="311" r:id="rId27"/>
    <p:sldId id="283" r:id="rId28"/>
    <p:sldId id="304" r:id="rId29"/>
    <p:sldId id="277" r:id="rId30"/>
    <p:sldId id="310" r:id="rId31"/>
    <p:sldId id="317" r:id="rId32"/>
    <p:sldId id="319" r:id="rId33"/>
    <p:sldId id="318" r:id="rId34"/>
    <p:sldId id="320" r:id="rId35"/>
    <p:sldId id="321" r:id="rId36"/>
    <p:sldId id="32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478" autoAdjust="0"/>
    <p:restoredTop sz="88889" autoAdjust="0"/>
  </p:normalViewPr>
  <p:slideViewPr>
    <p:cSldViewPr snapToGrid="0">
      <p:cViewPr>
        <p:scale>
          <a:sx n="110" d="100"/>
          <a:sy n="110" d="100"/>
        </p:scale>
        <p:origin x="296" y="256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slide" Target="slides/slide33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Relationship Id="rId44" Type="http://schemas.microsoft.com/office/2015/10/relationships/revisionInfo" Target="revisionInfo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6/30/17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/>
              <a:t>Para repor as definições originais do sistema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POWER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MUTE</a:t>
            </a:r>
          </a:p>
          <a:p>
            <a:pPr lvl="2"/>
            <a:r>
              <a:rPr lang="en-US" sz="1600" dirty="0"/>
              <a:t>To mute the system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DESIGN DIAGRAM:</a:t>
            </a:r>
          </a:p>
          <a:p>
            <a:r>
              <a:rPr lang="pt-PT" dirty="0"/>
              <a:t>-&gt; Sound data is sampled to register at pixel clock frequency, because audio clock in much lower than pixel clock;</a:t>
            </a:r>
          </a:p>
          <a:p>
            <a:r>
              <a:rPr lang="pt-PT" dirty="0"/>
              <a:t>-&gt; Pixel clock = 148,5 MHz</a:t>
            </a:r>
          </a:p>
          <a:p>
            <a:r>
              <a:rPr lang="pt-PT" dirty="0"/>
              <a:t>-&gt; Audio Clock = 3,072 MHz</a:t>
            </a:r>
          </a:p>
          <a:p>
            <a:r>
              <a:rPr lang="pt-PT" dirty="0"/>
              <a:t>-&gt; Used 2-shift registers to sync data from different time domains</a:t>
            </a:r>
          </a:p>
          <a:p>
            <a:r>
              <a:rPr lang="pt-PT" dirty="0"/>
              <a:t>-&gt; Multiplexer to select data to transmitt</a:t>
            </a:r>
          </a:p>
          <a:p>
            <a:r>
              <a:rPr lang="pt-PT" dirty="0"/>
              <a:t>-&gt; Mux1: selects image data</a:t>
            </a:r>
          </a:p>
          <a:p>
            <a:r>
              <a:rPr lang="pt-PT" dirty="0"/>
              <a:t>-&gt; Mux2: selects soud data</a:t>
            </a:r>
          </a:p>
          <a:p>
            <a:r>
              <a:rPr lang="pt-PT" dirty="0"/>
              <a:t>-&gt; Data sent to HDMI TX</a:t>
            </a:r>
          </a:p>
          <a:p>
            <a:endParaRPr lang="pt-PT" dirty="0"/>
          </a:p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Equivalente à anterior, mas com as características adicionais aqui.</a:t>
            </a:r>
          </a:p>
          <a:p>
            <a:r>
              <a:rPr lang="pt-PT" dirty="0"/>
              <a:t>Cada trama envia: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Each frame contains </a:t>
            </a:r>
            <a:r>
              <a:rPr lang="en-US" sz="1200" i="1" dirty="0"/>
              <a:t>pixel</a:t>
            </a:r>
            <a:r>
              <a:rPr lang="en-US" sz="1200" dirty="0"/>
              <a:t> value, </a:t>
            </a:r>
            <a:r>
              <a:rPr lang="en-US" sz="1200" i="1" dirty="0" err="1"/>
              <a:t>hsync</a:t>
            </a:r>
            <a:r>
              <a:rPr lang="en-US" sz="1200" dirty="0"/>
              <a:t> value, </a:t>
            </a:r>
            <a:r>
              <a:rPr lang="en-US" sz="1200" i="1" dirty="0" err="1"/>
              <a:t>vsync</a:t>
            </a:r>
            <a:r>
              <a:rPr lang="en-US" sz="1200" dirty="0"/>
              <a:t> value and </a:t>
            </a:r>
            <a:r>
              <a:rPr lang="en-US" sz="1200" i="1" dirty="0"/>
              <a:t>enable</a:t>
            </a:r>
            <a:r>
              <a:rPr lang="en-US" sz="1200" dirty="0"/>
              <a:t>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à </a:t>
            </a:r>
            <a:r>
              <a:rPr lang="en-US" sz="1200" dirty="0" err="1"/>
              <a:t>frequência</a:t>
            </a:r>
            <a:r>
              <a:rPr lang="en-US" sz="1200" dirty="0"/>
              <a:t> da </a:t>
            </a:r>
            <a:r>
              <a:rPr lang="en-US" sz="1200" dirty="0" err="1"/>
              <a:t>imagem</a:t>
            </a:r>
            <a:r>
              <a:rPr lang="en-US" sz="1200" dirty="0"/>
              <a:t> FULL HD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questao</a:t>
            </a:r>
            <a:r>
              <a:rPr lang="en-US" sz="1200" dirty="0"/>
              <a:t> de </a:t>
            </a:r>
            <a:r>
              <a:rPr lang="en-US" sz="1200" dirty="0" err="1"/>
              <a:t>simplificação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Taxa de </a:t>
            </a:r>
            <a:r>
              <a:rPr lang="en-US" sz="1200" dirty="0" err="1"/>
              <a:t>débito</a:t>
            </a:r>
            <a:r>
              <a:rPr lang="en-US" sz="1200" dirty="0"/>
              <a:t> é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Equivalente à anterior, mas com as características adicionais aqui.</a:t>
            </a:r>
          </a:p>
          <a:p>
            <a:r>
              <a:rPr lang="pt-PT" dirty="0"/>
              <a:t>Cada trama envia: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Each frame contains </a:t>
            </a:r>
            <a:r>
              <a:rPr lang="en-US" sz="1200" i="1" dirty="0"/>
              <a:t>pixel</a:t>
            </a:r>
            <a:r>
              <a:rPr lang="en-US" sz="1200" dirty="0"/>
              <a:t> value, </a:t>
            </a:r>
            <a:r>
              <a:rPr lang="en-US" sz="1200" i="1" dirty="0" err="1"/>
              <a:t>hsync</a:t>
            </a:r>
            <a:r>
              <a:rPr lang="en-US" sz="1200" dirty="0"/>
              <a:t> value, </a:t>
            </a:r>
            <a:r>
              <a:rPr lang="en-US" sz="1200" i="1" dirty="0" err="1"/>
              <a:t>vsync</a:t>
            </a:r>
            <a:r>
              <a:rPr lang="en-US" sz="1200" dirty="0"/>
              <a:t> value and </a:t>
            </a:r>
            <a:r>
              <a:rPr lang="en-US" sz="1200" i="1" dirty="0"/>
              <a:t>enable</a:t>
            </a:r>
            <a:r>
              <a:rPr lang="en-US" sz="1200" dirty="0"/>
              <a:t>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à </a:t>
            </a:r>
            <a:r>
              <a:rPr lang="en-US" sz="1200" dirty="0" err="1"/>
              <a:t>frequência</a:t>
            </a:r>
            <a:r>
              <a:rPr lang="en-US" sz="1200" dirty="0"/>
              <a:t> da </a:t>
            </a:r>
            <a:r>
              <a:rPr lang="en-US" sz="1200" dirty="0" err="1"/>
              <a:t>imagem</a:t>
            </a:r>
            <a:r>
              <a:rPr lang="en-US" sz="1200" dirty="0"/>
              <a:t> FULL HD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questao</a:t>
            </a:r>
            <a:r>
              <a:rPr lang="en-US" sz="1200" dirty="0"/>
              <a:t> de </a:t>
            </a:r>
            <a:r>
              <a:rPr lang="en-US" sz="1200" dirty="0" err="1"/>
              <a:t>simplificação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Taxa de </a:t>
            </a:r>
            <a:r>
              <a:rPr lang="en-US" sz="1200" dirty="0" err="1"/>
              <a:t>débito</a:t>
            </a:r>
            <a:r>
              <a:rPr lang="en-US" sz="1200" dirty="0"/>
              <a:t> é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4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9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57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O que concluir aqui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r>
              <a:rPr lang="en-US" baseline="0" dirty="0"/>
              <a:t> o </a:t>
            </a:r>
            <a:r>
              <a:rPr lang="en-US" baseline="0" dirty="0" err="1"/>
              <a:t>erro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inespectavel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nao</a:t>
            </a:r>
            <a:r>
              <a:rPr lang="en-US" baseline="0" dirty="0"/>
              <a:t> e da </a:t>
            </a:r>
            <a:r>
              <a:rPr lang="en-US" baseline="0" dirty="0" err="1"/>
              <a:t>parte</a:t>
            </a:r>
            <a:r>
              <a:rPr lang="en-US" baseline="0" dirty="0"/>
              <a:t> da </a:t>
            </a:r>
            <a:r>
              <a:rPr lang="en-US" baseline="0" dirty="0" err="1"/>
              <a:t>transmissao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mas sim do </a:t>
            </a:r>
            <a:r>
              <a:rPr lang="en-US" baseline="0" dirty="0" err="1"/>
              <a:t>sincronismo</a:t>
            </a:r>
            <a:r>
              <a:rPr lang="en-US" baseline="0" dirty="0"/>
              <a:t> antes da </a:t>
            </a:r>
            <a:r>
              <a:rPr lang="en-US" baseline="0" dirty="0" err="1"/>
              <a:t>transmissao</a:t>
            </a:r>
            <a:r>
              <a:rPr lang="en-US" baseline="0" dirty="0"/>
              <a:t> para o GTX</a:t>
            </a:r>
          </a:p>
          <a:p>
            <a:r>
              <a:rPr lang="en-US" baseline="0" dirty="0"/>
              <a:t>-&gt;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tomada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</a:t>
            </a:r>
            <a:r>
              <a:rPr lang="en-US" baseline="0" dirty="0" err="1"/>
              <a:t>decisão</a:t>
            </a:r>
            <a:r>
              <a:rPr lang="en-US" baseline="0" dirty="0"/>
              <a:t> </a:t>
            </a:r>
            <a:r>
              <a:rPr lang="en-US" baseline="0" dirty="0" err="1"/>
              <a:t>pq</a:t>
            </a:r>
            <a:r>
              <a:rPr lang="en-US" baseline="0" dirty="0"/>
              <a:t> </a:t>
            </a:r>
            <a:r>
              <a:rPr lang="en-US" baseline="0" dirty="0" err="1"/>
              <a:t>tinhamos</a:t>
            </a:r>
            <a:r>
              <a:rPr lang="en-US" baseline="0" dirty="0"/>
              <a:t> de </a:t>
            </a:r>
            <a:r>
              <a:rPr lang="en-US" baseline="0" dirty="0" err="1"/>
              <a:t>por</a:t>
            </a:r>
            <a:r>
              <a:rPr lang="en-US" baseline="0" dirty="0"/>
              <a:t> o </a:t>
            </a:r>
            <a:r>
              <a:rPr lang="en-US" baseline="0" dirty="0" err="1"/>
              <a:t>gtx</a:t>
            </a:r>
            <a:r>
              <a:rPr lang="en-US" baseline="0" dirty="0"/>
              <a:t> a </a:t>
            </a:r>
            <a:r>
              <a:rPr lang="en-US" baseline="0" dirty="0" err="1"/>
              <a:t>funcionar</a:t>
            </a:r>
            <a:endParaRPr lang="en-US" baseline="0" dirty="0"/>
          </a:p>
          <a:p>
            <a:r>
              <a:rPr lang="en-US" baseline="0" dirty="0"/>
              <a:t>-&gt; a </a:t>
            </a:r>
            <a:r>
              <a:rPr lang="en-US" baseline="0" dirty="0" err="1"/>
              <a:t>comunicação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feita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sincronismo</a:t>
            </a:r>
            <a:r>
              <a:rPr lang="en-US" baseline="0" dirty="0"/>
              <a:t> </a:t>
            </a:r>
            <a:r>
              <a:rPr lang="en-US" baseline="0" dirty="0" err="1"/>
              <a:t>passa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responsabilidade</a:t>
            </a:r>
            <a:r>
              <a:rPr lang="en-US" baseline="0" dirty="0"/>
              <a:t> da </a:t>
            </a:r>
            <a:r>
              <a:rPr lang="en-US" baseline="0" dirty="0" err="1"/>
              <a:t>parte</a:t>
            </a:r>
            <a:r>
              <a:rPr lang="en-US" baseline="0" dirty="0"/>
              <a:t> do </a:t>
            </a:r>
            <a:r>
              <a:rPr lang="en-US" baseline="0" dirty="0" err="1"/>
              <a:t>recetor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64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Concluir</a:t>
            </a:r>
            <a:r>
              <a:rPr lang="pt-PT" baseline="0" dirty="0"/>
              <a:t> que há possibilidade de incluir mais coisas</a:t>
            </a:r>
          </a:p>
          <a:p>
            <a:r>
              <a:rPr lang="pt-PT" baseline="0" dirty="0"/>
              <a:t>-&gt; Relativamente há fpga q se usa não há problemas e ainda há mto espaço para se implementar outras coisas</a:t>
            </a:r>
          </a:p>
          <a:p>
            <a:r>
              <a:rPr lang="pt-PT" baseline="0" dirty="0"/>
              <a:t>-&gt; Caso se pretenda implemetar as arquiteturas noutra FPGA com menos recursos então é necessário ter em atençao os valores absolutos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75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4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2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Necessidade de ligações de alta velocidade</a:t>
            </a:r>
          </a:p>
          <a:p>
            <a:r>
              <a:rPr lang="pt-PT" dirty="0">
                <a:sym typeface="Wingdings" panose="05000000000000000000" pitchFamily="2" charset="2"/>
              </a:rPr>
              <a:t> Contextualizar o </a:t>
            </a:r>
            <a:r>
              <a:rPr lang="pt-PT" dirty="0" err="1">
                <a:sym typeface="Wingdings" panose="05000000000000000000" pitchFamily="2" charset="2"/>
              </a:rPr>
              <a:t>iBrow</a:t>
            </a:r>
            <a:endParaRPr lang="pt-PT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7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0" noProof="0" dirty="0" smtClean="0"/>
              <a:t>FPGA VC7203: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 smtClean="0">
                <a:sym typeface="Wingdings" panose="05000000000000000000" pitchFamily="2" charset="2"/>
              </a:rPr>
              <a:t></a:t>
            </a:r>
            <a:r>
              <a:rPr lang="pt-PT" noProof="0" dirty="0" smtClean="0"/>
              <a:t>“Field-</a:t>
            </a:r>
            <a:r>
              <a:rPr lang="pt-PT" noProof="0" dirty="0" err="1" smtClean="0"/>
              <a:t>Programmable</a:t>
            </a:r>
            <a:r>
              <a:rPr lang="pt-PT" noProof="0" dirty="0" smtClean="0"/>
              <a:t> gate </a:t>
            </a:r>
            <a:r>
              <a:rPr lang="pt-PT" noProof="0" dirty="0" err="1" smtClean="0"/>
              <a:t>array</a:t>
            </a:r>
            <a:r>
              <a:rPr lang="pt-PT" noProof="0" dirty="0" smtClean="0"/>
              <a:t>”</a:t>
            </a:r>
            <a:endParaRPr lang="pt-PT" noProof="0" dirty="0" smtClean="0">
              <a:sym typeface="Wingdings" panose="05000000000000000000" pitchFamily="2" charset="2"/>
            </a:endParaRPr>
          </a:p>
          <a:p>
            <a:pPr marL="628650" lvl="1" indent="-171450">
              <a:buFont typeface="Wingdings" charset="2"/>
              <a:buChar char="à"/>
            </a:pPr>
            <a:r>
              <a:rPr lang="pt-PT" noProof="0" dirty="0" smtClean="0">
                <a:sym typeface="Wingdings"/>
              </a:rPr>
              <a:t>Possui de um elevado </a:t>
            </a:r>
            <a:r>
              <a:rPr lang="pt-PT" noProof="0" dirty="0" err="1" smtClean="0">
                <a:sym typeface="Wingdings"/>
              </a:rPr>
              <a:t>nro</a:t>
            </a:r>
            <a:r>
              <a:rPr lang="pt-PT" noProof="0" dirty="0" smtClean="0">
                <a:sym typeface="Wingdings"/>
              </a:rPr>
              <a:t> de recursos que permitem</a:t>
            </a:r>
            <a:r>
              <a:rPr lang="pt-PT" baseline="0" noProof="0" dirty="0" smtClean="0">
                <a:sym typeface="Wingdings"/>
              </a:rPr>
              <a:t> uma versátil implementação das diferentes arquiteturas.</a:t>
            </a:r>
          </a:p>
          <a:p>
            <a:pPr marL="628650" lvl="1" indent="-171450">
              <a:buFont typeface="Wingdings" charset="2"/>
              <a:buChar char="à"/>
            </a:pPr>
            <a:r>
              <a:rPr lang="pt-PT" baseline="0" noProof="0" dirty="0" smtClean="0">
                <a:sym typeface="Wingdings"/>
              </a:rPr>
              <a:t>Entradas e </a:t>
            </a:r>
            <a:r>
              <a:rPr lang="pt-PT" baseline="0" noProof="0" dirty="0" err="1" smtClean="0">
                <a:sym typeface="Wingdings"/>
              </a:rPr>
              <a:t>asídas</a:t>
            </a:r>
            <a:r>
              <a:rPr lang="pt-PT" baseline="0" noProof="0" dirty="0" smtClean="0">
                <a:sym typeface="Wingdings"/>
              </a:rPr>
              <a:t> uteis para o projeto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lang="pt-PT" b="1" noProof="0" dirty="0" smtClean="0"/>
              <a:t>GTX transcetores</a:t>
            </a:r>
            <a:r>
              <a:rPr lang="pt-PT" noProof="0" dirty="0" smtClean="0"/>
              <a:t>: permitem</a:t>
            </a:r>
            <a:r>
              <a:rPr lang="pt-PT" baseline="0" noProof="0" dirty="0" smtClean="0"/>
              <a:t> a transmissão de dados em série até 12,5 </a:t>
            </a:r>
            <a:r>
              <a:rPr lang="pt-PT" baseline="0" noProof="0" dirty="0" err="1" smtClean="0"/>
              <a:t>Gbit</a:t>
            </a:r>
            <a:r>
              <a:rPr lang="pt-PT" baseline="0" noProof="0" dirty="0" smtClean="0"/>
              <a:t>/s</a:t>
            </a:r>
            <a:endParaRPr lang="pt-PT" noProof="0" dirty="0" smtClean="0"/>
          </a:p>
          <a:p>
            <a:pPr lvl="1"/>
            <a:r>
              <a:rPr lang="pt-PT" b="1" noProof="0" dirty="0" smtClean="0">
                <a:sym typeface="Wingdings" panose="05000000000000000000" pitchFamily="2" charset="2"/>
              </a:rPr>
              <a:t></a:t>
            </a:r>
            <a:r>
              <a:rPr lang="pt-PT" b="1" noProof="0" dirty="0" smtClean="0"/>
              <a:t>FMC conectores</a:t>
            </a:r>
            <a:r>
              <a:rPr lang="pt-PT" noProof="0" dirty="0" smtClean="0"/>
              <a:t>: permitem</a:t>
            </a:r>
            <a:r>
              <a:rPr lang="pt-PT" baseline="0" noProof="0" dirty="0" smtClean="0"/>
              <a:t> a transmissão em paralelo de dados até 2 </a:t>
            </a:r>
            <a:r>
              <a:rPr lang="pt-PT" baseline="0" noProof="0" dirty="0" err="1" smtClean="0"/>
              <a:t>Gbit</a:t>
            </a:r>
            <a:r>
              <a:rPr lang="pt-PT" baseline="0" noProof="0" dirty="0" smtClean="0"/>
              <a:t>/s por canal. Estes são a conexão com as placas HDMI</a:t>
            </a:r>
            <a:endParaRPr lang="pt-PT" noProof="0" dirty="0" smtClean="0"/>
          </a:p>
          <a:p>
            <a:r>
              <a:rPr lang="pt-PT" b="1" noProof="0" dirty="0" smtClean="0">
                <a:solidFill>
                  <a:srgbClr val="FF0000"/>
                </a:solidFill>
              </a:rPr>
              <a:t>TB-FMCH-HDMI2</a:t>
            </a:r>
          </a:p>
          <a:p>
            <a:pPr lvl="1">
              <a:lnSpc>
                <a:spcPct val="200000"/>
              </a:lnSpc>
            </a:pPr>
            <a:r>
              <a:rPr lang="pt-PT" noProof="0" dirty="0" smtClean="0">
                <a:sym typeface="Wingdings" panose="05000000000000000000" pitchFamily="2" charset="2"/>
              </a:rPr>
              <a:t>Placa</a:t>
            </a:r>
            <a:r>
              <a:rPr lang="pt-PT" baseline="0" noProof="0" dirty="0" smtClean="0">
                <a:sym typeface="Wingdings" panose="05000000000000000000" pitchFamily="2" charset="2"/>
              </a:rPr>
              <a:t> de cima é RX e a placa de baixo é a TX</a:t>
            </a:r>
            <a:endParaRPr lang="pt-PT" noProof="0" dirty="0" smtClean="0"/>
          </a:p>
          <a:p>
            <a:pPr lvl="1">
              <a:lnSpc>
                <a:spcPct val="200000"/>
              </a:lnSpc>
            </a:pPr>
            <a:r>
              <a:rPr lang="pt-PT" noProof="0" dirty="0" smtClean="0">
                <a:sym typeface="Wingdings" panose="05000000000000000000" pitchFamily="2" charset="2"/>
              </a:rPr>
              <a:t>Permitem receber dados provenientes da fonte</a:t>
            </a:r>
            <a:r>
              <a:rPr lang="pt-PT" baseline="0" noProof="0" dirty="0" smtClean="0">
                <a:sym typeface="Wingdings" panose="05000000000000000000" pitchFamily="2" charset="2"/>
              </a:rPr>
              <a:t> e enviar para o destino através dos conectores HDMI</a:t>
            </a:r>
            <a:endParaRPr lang="pt-PT" noProof="0" dirty="0" smtClean="0"/>
          </a:p>
          <a:p>
            <a:pPr lvl="1">
              <a:lnSpc>
                <a:spcPct val="200000"/>
              </a:lnSpc>
            </a:pPr>
            <a:r>
              <a:rPr lang="pt-PT" noProof="0" dirty="0" smtClean="0">
                <a:sym typeface="Wingdings" panose="05000000000000000000" pitchFamily="2" charset="2"/>
              </a:rPr>
              <a:t>Possuem</a:t>
            </a:r>
            <a:r>
              <a:rPr lang="pt-PT" baseline="0" noProof="0" dirty="0" smtClean="0">
                <a:sym typeface="Wingdings" panose="05000000000000000000" pitchFamily="2" charset="2"/>
              </a:rPr>
              <a:t> uma FPGA </a:t>
            </a:r>
            <a:r>
              <a:rPr lang="pt-PT" baseline="0" noProof="0" dirty="0" err="1" smtClean="0">
                <a:sym typeface="Wingdings" panose="05000000000000000000" pitchFamily="2" charset="2"/>
              </a:rPr>
              <a:t>spartan</a:t>
            </a:r>
            <a:r>
              <a:rPr lang="pt-PT" baseline="0" noProof="0" dirty="0" smtClean="0">
                <a:sym typeface="Wingdings" panose="05000000000000000000" pitchFamily="2" charset="2"/>
              </a:rPr>
              <a:t> 6 integrada que em conjunto com os </a:t>
            </a:r>
            <a:r>
              <a:rPr lang="pt-PT" baseline="0" noProof="0" dirty="0" err="1" smtClean="0">
                <a:sym typeface="Wingdings" panose="05000000000000000000" pitchFamily="2" charset="2"/>
              </a:rPr>
              <a:t>integradados</a:t>
            </a:r>
            <a:r>
              <a:rPr lang="pt-PT" baseline="0" noProof="0" dirty="0" smtClean="0">
                <a:sym typeface="Wingdings" panose="05000000000000000000" pitchFamily="2" charset="2"/>
              </a:rPr>
              <a:t> </a:t>
            </a:r>
            <a:r>
              <a:rPr lang="pt-PT" baseline="0" noProof="0" dirty="0" err="1" smtClean="0">
                <a:sym typeface="Wingdings" panose="05000000000000000000" pitchFamily="2" charset="2"/>
              </a:rPr>
              <a:t>seleccionam</a:t>
            </a:r>
            <a:r>
              <a:rPr lang="pt-PT" baseline="0" noProof="0" dirty="0" smtClean="0">
                <a:sym typeface="Wingdings" panose="05000000000000000000" pitchFamily="2" charset="2"/>
              </a:rPr>
              <a:t> e enviam os dados para os conectores FMC</a:t>
            </a:r>
            <a:endParaRPr lang="pt-PT" noProof="0" dirty="0" smtClean="0"/>
          </a:p>
          <a:p>
            <a:pPr lvl="1">
              <a:lnSpc>
                <a:spcPct val="200000"/>
              </a:lnSpc>
            </a:pPr>
            <a:r>
              <a:rPr lang="pt-PT" noProof="0" dirty="0" smtClean="0">
                <a:sym typeface="Wingdings" panose="05000000000000000000" pitchFamily="2" charset="2"/>
              </a:rPr>
              <a:t></a:t>
            </a:r>
            <a:r>
              <a:rPr lang="pt-PT" noProof="0" dirty="0" smtClean="0"/>
              <a:t>Estas FPGA integradas possuem ainda 3 configurações diferentes que variam quer</a:t>
            </a:r>
            <a:r>
              <a:rPr lang="pt-PT" baseline="0" noProof="0" dirty="0" smtClean="0"/>
              <a:t> no suporte de imagem e </a:t>
            </a:r>
            <a:r>
              <a:rPr lang="pt-PT" baseline="0" noProof="0" dirty="0" err="1" smtClean="0"/>
              <a:t>audio</a:t>
            </a:r>
            <a:r>
              <a:rPr lang="pt-PT" baseline="0" noProof="0" dirty="0" smtClean="0"/>
              <a:t> como também no formato da imagem</a:t>
            </a:r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Obter uma comunicação em série entre dois dispositivos HDMI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em paralelo provenientes da placa RX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capaz de enviar os dados para o módulo GT – TX devidamente encapsulado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provenientes do módulo GT – RX e reorganizando-os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transmissora dos dados previamente organizados para a placa HDMI TX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4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Placas</a:t>
            </a:r>
            <a:r>
              <a:rPr lang="en-US" sz="1200" dirty="0"/>
              <a:t> HDMI TX </a:t>
            </a:r>
            <a:r>
              <a:rPr lang="en-US" sz="1200" dirty="0" err="1"/>
              <a:t>encontra</a:t>
            </a:r>
            <a:r>
              <a:rPr lang="en-US" sz="1200" dirty="0"/>
              <a:t>-se </a:t>
            </a:r>
            <a:r>
              <a:rPr lang="en-US" sz="1200" dirty="0" err="1"/>
              <a:t>configurada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omissão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Geração</a:t>
            </a:r>
            <a:r>
              <a:rPr lang="en-US" sz="1200" dirty="0"/>
              <a:t> de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barra</a:t>
            </a:r>
            <a:r>
              <a:rPr lang="en-US" sz="1200" dirty="0"/>
              <a:t> de cores </a:t>
            </a:r>
            <a:r>
              <a:rPr lang="en-US" sz="1200" dirty="0" err="1"/>
              <a:t>na</a:t>
            </a:r>
            <a:r>
              <a:rPr lang="en-US" sz="1200" dirty="0"/>
              <a:t> FPGA: </a:t>
            </a:r>
          </a:p>
          <a:p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foi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desenvolvida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arquitetura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FPGA que </a:t>
            </a:r>
            <a:r>
              <a:rPr lang="en-US" dirty="0" err="1">
                <a:sym typeface="Wingdings" panose="05000000000000000000" pitchFamily="2" charset="2"/>
              </a:rPr>
              <a:t>gera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barra</a:t>
            </a:r>
            <a:r>
              <a:rPr lang="en-US" dirty="0">
                <a:sym typeface="Wingdings" panose="05000000000000000000" pitchFamily="2" charset="2"/>
              </a:rPr>
              <a:t> de cores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Placa HDMI TX recebe: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pt-PT" sz="1200" dirty="0"/>
              <a:t>Dados referentes à imagem, que chega no formato RGB, entre eles: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		</a:t>
            </a:r>
            <a:r>
              <a:rPr lang="pt-PT" sz="1200" dirty="0">
                <a:sym typeface="Wingdings" panose="05000000000000000000" pitchFamily="2" charset="2"/>
              </a:rPr>
              <a:t>Valor do pixel</a:t>
            </a:r>
          </a:p>
          <a:p>
            <a:pPr lvl="2"/>
            <a:r>
              <a:rPr lang="pt-PT" sz="1600" dirty="0"/>
              <a:t>	</a:t>
            </a:r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	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	</a:t>
            </a:r>
            <a:r>
              <a:rPr lang="pt-PT" sz="1600" dirty="0"/>
              <a:t>Sinal de relógio (148,5 MHz for FULL HD resolution)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ym typeface="Wingdings" panose="05000000000000000000" pitchFamily="2" charset="2"/>
            </a:endParaRP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repor as definições originais do sistema</a:t>
            </a:r>
          </a:p>
          <a:p>
            <a:pPr lvl="1"/>
            <a:r>
              <a:rPr lang="pt-PT" sz="2000" dirty="0"/>
              <a:t>Botão de start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inicializar a transmissão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 err="1"/>
              <a:t>Placa</a:t>
            </a:r>
            <a:r>
              <a:rPr lang="en-US" sz="2000" dirty="0"/>
              <a:t> HDMI RX </a:t>
            </a:r>
            <a:r>
              <a:rPr lang="en-US" sz="2000" dirty="0" err="1"/>
              <a:t>transmite</a:t>
            </a:r>
            <a:r>
              <a:rPr lang="en-US" sz="2000" dirty="0"/>
              <a:t>: 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5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A4C1-F8AF-4949-A834-D16018449E95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F514-D432-F548-B4EC-53872A2D3FB1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0218-E02B-734B-9DD7-D62AC0E96AAB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6EC7-7D35-CF45-B0A0-6B17279625E2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47DCF-563E-934C-AD39-AB9DDE920F64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33A89-68AE-0C41-B832-BC331C3395C6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6A0D-AC36-D04C-B58A-7CAE7C67366D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D004-6B6F-F54F-889E-CD1AE3032DAD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9273-1BD6-9442-9EC3-52990F21EB1C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143ED7-1E25-6C49-B459-4669DDB1E0DE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C095-EF41-1344-8163-FE75A8120EC2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81FFC3-9CDB-6E46-86D1-673567AEC867}" type="datetime1">
              <a:rPr lang="en-US" smtClean="0"/>
              <a:t>6/30/17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emf"/><Relationship Id="rId5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PT" altLang="pt-PT" sz="4400" dirty="0">
                <a:solidFill>
                  <a:schemeClr val="accent2"/>
                </a:solidFill>
              </a:rPr>
              <a:t>Implementação em FPGA de um conversor HDMI para transmissão em série de alta velocidade</a:t>
            </a:r>
            <a:r>
              <a:rPr lang="pt-PT" altLang="pt-PT" sz="3200" dirty="0">
                <a:solidFill>
                  <a:schemeClr val="accent2"/>
                </a:solidFill>
              </a:rPr>
              <a:t/>
            </a:r>
            <a:br>
              <a:rPr lang="pt-PT" altLang="pt-PT" sz="3200" dirty="0">
                <a:solidFill>
                  <a:schemeClr val="accent2"/>
                </a:solidFill>
              </a:rPr>
            </a:br>
            <a:r>
              <a:rPr lang="pt-PT" altLang="pt-PT" sz="3200" dirty="0">
                <a:solidFill>
                  <a:schemeClr val="accent2"/>
                </a:solidFill>
              </a:rPr>
              <a:t/>
            </a:r>
            <a:br>
              <a:rPr lang="pt-PT" altLang="pt-PT" sz="3200" dirty="0">
                <a:solidFill>
                  <a:schemeClr val="accent2"/>
                </a:solidFill>
              </a:rPr>
            </a:br>
            <a:r>
              <a:rPr lang="pt-PT" altLang="pt-PT" sz="2400" b="1" dirty="0">
                <a:solidFill>
                  <a:schemeClr val="tx1"/>
                </a:solidFill>
              </a:rPr>
              <a:t>Ana Marisa Oliveira Barbosa</a:t>
            </a:r>
            <a:r>
              <a:rPr lang="pt-PT" altLang="pt-PT" sz="2400" dirty="0">
                <a:solidFill>
                  <a:schemeClr val="tx1"/>
                </a:solidFill>
              </a:rPr>
              <a:t/>
            </a:r>
            <a:br>
              <a:rPr lang="pt-PT" altLang="pt-PT" sz="2400" dirty="0">
                <a:solidFill>
                  <a:schemeClr val="tx1"/>
                </a:solidFill>
              </a:rPr>
            </a:br>
            <a:r>
              <a:rPr lang="pt-PT" altLang="pt-PT" sz="2000" i="1" dirty="0">
                <a:solidFill>
                  <a:schemeClr val="tx1"/>
                </a:solidFill>
              </a:rPr>
              <a:t/>
            </a:r>
            <a:br>
              <a:rPr lang="pt-PT" altLang="pt-PT" sz="2000" i="1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Orientador</a:t>
            </a:r>
            <a:r>
              <a:rPr lang="pt-PT" altLang="pt-PT" sz="2000" dirty="0">
                <a:solidFill>
                  <a:schemeClr val="tx1"/>
                </a:solidFill>
              </a:rPr>
              <a:t>: </a:t>
            </a:r>
            <a:r>
              <a:rPr lang="pt-PT" altLang="pt-PT" sz="2000" dirty="0" smtClean="0">
                <a:solidFill>
                  <a:schemeClr val="tx1"/>
                </a:solidFill>
              </a:rPr>
              <a:t>Prof. Doutor João </a:t>
            </a:r>
            <a:r>
              <a:rPr lang="pt-PT" altLang="pt-PT" sz="2000" dirty="0">
                <a:solidFill>
                  <a:schemeClr val="tx1"/>
                </a:solidFill>
              </a:rPr>
              <a:t>Paulo de Castro Canas Ferreira</a:t>
            </a:r>
            <a:br>
              <a:rPr lang="pt-PT" altLang="pt-PT" sz="2000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Co-orientador</a:t>
            </a:r>
            <a:r>
              <a:rPr lang="pt-PT" altLang="pt-PT" sz="2000" dirty="0">
                <a:solidFill>
                  <a:schemeClr val="tx1"/>
                </a:solidFill>
              </a:rPr>
              <a:t>: </a:t>
            </a:r>
            <a:r>
              <a:rPr lang="pt-PT" altLang="pt-PT" sz="2000" dirty="0" smtClean="0">
                <a:solidFill>
                  <a:schemeClr val="tx1"/>
                </a:solidFill>
              </a:rPr>
              <a:t>Prof. Doutor Henrique </a:t>
            </a:r>
            <a:r>
              <a:rPr lang="pt-PT" altLang="pt-PT" sz="2000" dirty="0">
                <a:solidFill>
                  <a:schemeClr val="tx1"/>
                </a:solidFill>
              </a:rPr>
              <a:t>Manuel de Castro Faria Salgado</a:t>
            </a:r>
            <a:br>
              <a:rPr lang="pt-PT" altLang="pt-PT" sz="2000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Supervisor Externo</a:t>
            </a:r>
            <a:r>
              <a:rPr lang="pt-PT" altLang="pt-PT" sz="2000" dirty="0">
                <a:solidFill>
                  <a:schemeClr val="tx1"/>
                </a:solidFill>
              </a:rPr>
              <a:t>: </a:t>
            </a:r>
            <a:r>
              <a:rPr lang="pt-PT" altLang="pt-PT" sz="2000" dirty="0" smtClean="0">
                <a:solidFill>
                  <a:schemeClr val="tx1"/>
                </a:solidFill>
              </a:rPr>
              <a:t>Doutor Luís </a:t>
            </a:r>
            <a:r>
              <a:rPr lang="pt-PT" altLang="pt-PT" sz="2000" dirty="0">
                <a:solidFill>
                  <a:schemeClr val="tx1"/>
                </a:solidFill>
              </a:rPr>
              <a:t>Manuel de Sousa Pessoa</a:t>
            </a:r>
            <a:endParaRPr lang="pt-PT" altLang="pt-PT" sz="4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744457"/>
          </a:xfrm>
        </p:spPr>
        <p:txBody>
          <a:bodyPr>
            <a:normAutofit/>
          </a:bodyPr>
          <a:lstStyle/>
          <a:p>
            <a:r>
              <a:rPr lang="en-US" dirty="0"/>
              <a:t>FACULDADE DE ENGENHARIA DA UNIVERSIDADE DO PORTO</a:t>
            </a:r>
          </a:p>
          <a:p>
            <a:pPr algn="ctr"/>
            <a:r>
              <a:rPr lang="en-US" b="1" cap="none" dirty="0"/>
              <a:t>6 de </a:t>
            </a:r>
            <a:r>
              <a:rPr lang="en-US" b="1" cap="none" dirty="0" err="1"/>
              <a:t>julho</a:t>
            </a:r>
            <a:r>
              <a:rPr lang="en-US" b="1" cap="none" dirty="0"/>
              <a:t> de 2017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5" r="6694" b="11873"/>
          <a:stretch/>
        </p:blipFill>
        <p:spPr>
          <a:xfrm>
            <a:off x="8032830" y="5407805"/>
            <a:ext cx="3122850" cy="660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25469"/>
            <a:ext cx="2255488" cy="8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Left 9" title="Step 2 arrow pointing towards goal"/>
          <p:cNvSpPr/>
          <p:nvPr/>
        </p:nvSpPr>
        <p:spPr>
          <a:xfrm rot="19461714">
            <a:off x="6803438" y="3812750"/>
            <a:ext cx="1490308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1" y="3848123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7431456" y="379225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dirty="0"/>
              <a:t>2</a:t>
            </a:r>
            <a:r>
              <a:rPr lang="en-US" sz="4100" b="1" kern="1200" dirty="0" smtClean="0"/>
              <a:t>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Freeform: Shape 10" title="Step 2 title"/>
          <p:cNvSpPr/>
          <p:nvPr/>
        </p:nvSpPr>
        <p:spPr>
          <a:xfrm>
            <a:off x="3087387" y="2974428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dirty="0"/>
              <a:t>1</a:t>
            </a:r>
            <a:r>
              <a:rPr lang="en-US" sz="4100" b="1" kern="1200" dirty="0" smtClean="0"/>
              <a:t>ª </a:t>
            </a:r>
            <a:r>
              <a:rPr lang="pt-PT" sz="4100" b="1" kern="1200" noProof="0" dirty="0" smtClean="0"/>
              <a:t>etapa</a:t>
            </a:r>
            <a:endParaRPr lang="pt-PT" sz="4100" b="1" kern="1200" noProof="0" dirty="0"/>
          </a:p>
        </p:txBody>
      </p:sp>
    </p:spTree>
    <p:extLst>
      <p:ext uri="{BB962C8B-B14F-4D97-AF65-F5344CB8AC3E}">
        <p14:creationId xmlns:p14="http://schemas.microsoft.com/office/powerpoint/2010/main" val="5457477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00013 0.3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 e Resultados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DCD8F4F9-BDCC-41AB-81E3-FE0417DF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35621"/>
            <a:ext cx="4937760" cy="2009479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píxeis (atualização vertical = 60 Hz)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 err="1"/>
              <a:t>start</a:t>
            </a:r>
            <a:endParaRPr lang="pt-PT" sz="2000" i="1" dirty="0"/>
          </a:p>
        </p:txBody>
      </p:sp>
      <p:pic>
        <p:nvPicPr>
          <p:cNvPr id="1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064937"/>
            <a:ext cx="6277000" cy="331237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1097280" y="1737360"/>
            <a:ext cx="5014069" cy="436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80" y="2759744"/>
            <a:ext cx="5407692" cy="267765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Comunicação entre a FPGA e a placa HDMI TX bem sucedida.</a:t>
            </a:r>
          </a:p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 de geração de barra de cores validada.</a:t>
            </a:r>
          </a:p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Passo intermédio que visa alcançar o objetivo final proposto na primeira etapa do projeto concluido. </a:t>
            </a:r>
          </a:p>
        </p:txBody>
      </p:sp>
    </p:spTree>
    <p:extLst>
      <p:ext uri="{BB962C8B-B14F-4D97-AF65-F5344CB8AC3E}">
        <p14:creationId xmlns:p14="http://schemas.microsoft.com/office/powerpoint/2010/main" val="13776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r>
              <a:rPr lang="en-US" dirty="0"/>
              <a:t/>
            </a:r>
            <a:br>
              <a:rPr lang="en-US" dirty="0"/>
            </a:br>
            <a:r>
              <a:rPr lang="pt-PT" sz="2800" dirty="0"/>
              <a:t>Transmissão de imagem entre dispositivos HDMI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xmlns="" id="{5376D6ED-2164-46E5-B1D5-011AB664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04" y="2414564"/>
            <a:ext cx="5659120" cy="3638996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/>
              <a:t>start</a:t>
            </a:r>
          </a:p>
          <a:p>
            <a:pPr lvl="2"/>
            <a:r>
              <a:rPr lang="pt-PT" sz="1600" i="1" dirty="0"/>
              <a:t>ON</a:t>
            </a:r>
            <a:r>
              <a:rPr lang="pt-PT" sz="1600" dirty="0"/>
              <a:t>: Transmite a barra de cores</a:t>
            </a:r>
          </a:p>
          <a:p>
            <a:pPr lvl="2"/>
            <a:r>
              <a:rPr lang="pt-PT" sz="1600" i="1" dirty="0"/>
              <a:t>OFF</a:t>
            </a:r>
            <a:r>
              <a:rPr lang="pt-PT" sz="1600" dirty="0"/>
              <a:t>: Transmite dados provenientes da placa RX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88" y="2414564"/>
            <a:ext cx="6450169" cy="3169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/>
              <a:t>Transmissão de imagem entre dispositivos HDMI</a:t>
            </a:r>
            <a:endParaRPr lang="en-US" sz="3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1EF481A-39AE-4269-B861-E7A5FFC57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918157" y="1991423"/>
            <a:ext cx="5541176" cy="4085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6459333" y="3129076"/>
            <a:ext cx="4888980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Wingdings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final alcançado: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Obteve-se uma ligação entre dispositivos HDMI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 – Arquitetura C</a:t>
            </a:r>
            <a:br>
              <a:rPr lang="pt-PT" dirty="0"/>
            </a:br>
            <a:r>
              <a:rPr lang="pt-PT" sz="3100" dirty="0"/>
              <a:t>Transmissão de imagem e som entre dispositivos HDMI</a:t>
            </a:r>
          </a:p>
        </p:txBody>
      </p:sp>
      <p:pic>
        <p:nvPicPr>
          <p:cNvPr id="13" name="IMG_6431">
            <a:hlinkClick r:id="" action="ppaction://media"/>
            <a:extLst>
              <a:ext uri="{FF2B5EF4-FFF2-40B4-BE49-F238E27FC236}">
                <a16:creationId xmlns:a16="http://schemas.microsoft.com/office/drawing/2014/main" xmlns="" id="{55939A09-A278-402F-934C-410869E3F94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481" y="2133600"/>
            <a:ext cx="6294311" cy="3540676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xmlns="" id="{88470A03-004D-4A10-9CDB-F35411451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877060"/>
            <a:ext cx="4883972" cy="4345940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POWER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MUTE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4899561"/>
            <a:ext cx="3993266" cy="132343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PT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 objetivo final desta primeira etapa já concluído</a:t>
            </a: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foi possível adicionar uma nova característica à mesma: suporte de som.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746" y="2129470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b="1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b="1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06" y="2055544"/>
            <a:ext cx="6108710" cy="350409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Envio das tramas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3089015"/>
              </p:ext>
            </p:extLst>
          </p:nvPr>
        </p:nvGraphicFramePr>
        <p:xfrm>
          <a:off x="2162231" y="4374025"/>
          <a:ext cx="8128000" cy="1585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4" name="Acrobat Document" r:id="rId4" imgW="13077760" imgH="2552340" progId="AcroExch.Document.DC">
                  <p:embed/>
                </p:oleObj>
              </mc:Choice>
              <mc:Fallback>
                <p:oleObj name="Acrobat Document" r:id="rId4" imgW="13077760" imgH="255234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62231" y="4374025"/>
                        <a:ext cx="8128000" cy="1585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918511" y="2402022"/>
            <a:ext cx="10615439" cy="3748351"/>
          </a:xfrm>
        </p:spPr>
        <p:txBody>
          <a:bodyPr>
            <a:noAutofit/>
          </a:bodyPr>
          <a:lstStyle/>
          <a:p>
            <a:pPr lvl="1"/>
            <a:r>
              <a:rPr lang="pt-PT" sz="2000" b="1" dirty="0"/>
              <a:t>Momentos de transmissão nula:</a:t>
            </a:r>
          </a:p>
          <a:p>
            <a:pPr lvl="2"/>
            <a:r>
              <a:rPr lang="pt-PT" sz="1600" dirty="0"/>
              <a:t>Sinais de controlo da imagem igual a 0</a:t>
            </a:r>
          </a:p>
          <a:p>
            <a:pPr lvl="1"/>
            <a:r>
              <a:rPr lang="pt-PT" sz="2000" b="1" dirty="0"/>
              <a:t>Momentos de transmissão não nula:</a:t>
            </a:r>
            <a:endParaRPr lang="pt-PT" sz="1600" b="1" dirty="0"/>
          </a:p>
        </p:txBody>
      </p:sp>
    </p:spTree>
    <p:extLst>
      <p:ext uri="{BB962C8B-B14F-4D97-AF65-F5344CB8AC3E}">
        <p14:creationId xmlns:p14="http://schemas.microsoft.com/office/powerpoint/2010/main" val="347644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12" y="1830458"/>
            <a:ext cx="6549971" cy="421294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xmlns="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667" y="2975142"/>
            <a:ext cx="3662250" cy="2673786"/>
          </a:xfrm>
        </p:spPr>
        <p:txBody>
          <a:bodyPr>
            <a:noAutofit/>
          </a:bodyPr>
          <a:lstStyle/>
          <a:p>
            <a:pPr lvl="1" algn="just"/>
            <a:r>
              <a:rPr lang="pt-PT" sz="2000" dirty="0"/>
              <a:t>As tramas provenientes do recetor vêm idealemte alinhadas de acordo com os limites da imagem. </a:t>
            </a:r>
          </a:p>
          <a:p>
            <a:pPr lvl="1" algn="just"/>
            <a:r>
              <a:rPr lang="pt-PT" sz="2000" dirty="0"/>
              <a:t>Quando a palavra recebida não está alinhada de acordo com estes limites, a porta de alinhamento manual é ativada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xmlns="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Alinhamento tramas</a:t>
            </a:r>
          </a:p>
        </p:txBody>
      </p:sp>
    </p:spTree>
    <p:extLst>
      <p:ext uri="{BB962C8B-B14F-4D97-AF65-F5344CB8AC3E}">
        <p14:creationId xmlns:p14="http://schemas.microsoft.com/office/powerpoint/2010/main" val="15529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 </a:t>
            </a:r>
          </a:p>
          <a:p>
            <a:r>
              <a:rPr lang="pt-PT" dirty="0"/>
              <a:t>Objetivos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r>
              <a:rPr lang="pt-PT" dirty="0"/>
              <a:t>Conceção, Desenvolvimento e Resultados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pPr lvl="1"/>
            <a:r>
              <a:rPr lang="pt-PT" dirty="0"/>
              <a:t>Análise dos recursos da FPGA utilizados em cada arquitetura</a:t>
            </a:r>
            <a:endParaRPr lang="en-US" dirty="0"/>
          </a:p>
          <a:p>
            <a:r>
              <a:rPr lang="pt-PT" dirty="0"/>
              <a:t>Conclusões e Trabalho Futuro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768873" y="3370441"/>
            <a:ext cx="4528018" cy="584775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pt-PT" sz="1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transmissão de dados em série foi bem sucedida, validando toda a arquitetura desenvolvida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240"/>
            <a:ext cx="5145024" cy="4187952"/>
          </a:xfrm>
          <a:prstGeom prst="rect">
            <a:avLst/>
          </a:prstGeom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/>
              <a:t>Transmissão de imagem em série entre dispositivos HDMI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828" y="1870306"/>
            <a:ext cx="4937760" cy="4217673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  <a:endParaRPr lang="pt-PT" sz="2000" dirty="0"/>
          </a:p>
          <a:p>
            <a:pPr lvl="1"/>
            <a:r>
              <a:rPr lang="pt-PT" sz="2000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88" y="1870306"/>
            <a:ext cx="5703814" cy="35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219" t="7761" r="26503"/>
          <a:stretch/>
        </p:blipFill>
        <p:spPr>
          <a:xfrm>
            <a:off x="5529580" y="1870306"/>
            <a:ext cx="5626100" cy="43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/>
              <a:t>Transmissão de imagem em série entre </a:t>
            </a:r>
            <a:r>
              <a:rPr lang="pt-PT" sz="3100"/>
              <a:t>dispositivos HDMI</a:t>
            </a:r>
            <a:endParaRPr lang="pt-PT" sz="3100" dirty="0"/>
          </a:p>
        </p:txBody>
      </p:sp>
    </p:spTree>
    <p:extLst>
      <p:ext uri="{BB962C8B-B14F-4D97-AF65-F5344CB8AC3E}">
        <p14:creationId xmlns:p14="http://schemas.microsoft.com/office/powerpoint/2010/main" val="1625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93713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1/2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931479"/>
              </p:ext>
            </p:extLst>
          </p:nvPr>
        </p:nvGraphicFramePr>
        <p:xfrm>
          <a:off x="1097280" y="2095183"/>
          <a:ext cx="10058398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20337">
                  <a:extLst>
                    <a:ext uri="{9D8B030D-6E8A-4147-A177-3AD203B41FA5}">
                      <a16:colId xmlns:a16="http://schemas.microsoft.com/office/drawing/2014/main" xmlns="" val="3914375198"/>
                    </a:ext>
                  </a:extLst>
                </a:gridCol>
                <a:gridCol w="116124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4202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9417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09101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1131274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72002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1087350">
                  <a:extLst>
                    <a:ext uri="{9D8B030D-6E8A-4147-A177-3AD203B41FA5}">
                      <a16:colId xmlns:a16="http://schemas.microsoft.com/office/drawing/2014/main" xmlns="" val="2559900723"/>
                    </a:ext>
                  </a:extLst>
                </a:gridCol>
                <a:gridCol w="761140">
                  <a:extLst>
                    <a:ext uri="{9D8B030D-6E8A-4147-A177-3AD203B41FA5}">
                      <a16:colId xmlns:a16="http://schemas.microsoft.com/office/drawing/2014/main" xmlns="" val="1751239317"/>
                    </a:ext>
                  </a:extLst>
                </a:gridCol>
                <a:gridCol w="1079235">
                  <a:extLst>
                    <a:ext uri="{9D8B030D-6E8A-4147-A177-3AD203B41FA5}">
                      <a16:colId xmlns:a16="http://schemas.microsoft.com/office/drawing/2014/main" xmlns="" val="3010944425"/>
                    </a:ext>
                  </a:extLst>
                </a:gridCol>
                <a:gridCol w="900508">
                  <a:extLst>
                    <a:ext uri="{9D8B030D-6E8A-4147-A177-3AD203B41FA5}">
                      <a16:colId xmlns:a16="http://schemas.microsoft.com/office/drawing/2014/main" xmlns="" val="2776146504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D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5,43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14,71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6,29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11,14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xmlns="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1097280" y="5001644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/>
              <a:t>: </a:t>
            </a:r>
            <a:r>
              <a:rPr lang="pt-PT" i="1"/>
              <a:t>Flip-Flops</a:t>
            </a:r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TRABALHO FUTURO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Conclusion and Future Work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7920" y="1892351"/>
            <a:ext cx="4937760" cy="736282"/>
          </a:xfrm>
        </p:spPr>
        <p:txBody>
          <a:bodyPr/>
          <a:lstStyle/>
          <a:p>
            <a:r>
              <a:rPr lang="pt-PT" dirty="0"/>
              <a:t>Ligação direta do </a:t>
            </a:r>
            <a:r>
              <a:rPr lang="pt-PT" dirty="0" err="1"/>
              <a:t>hdmi</a:t>
            </a: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80" y="1973374"/>
            <a:ext cx="4937760" cy="736282"/>
          </a:xfrm>
        </p:spPr>
        <p:txBody>
          <a:bodyPr/>
          <a:lstStyle/>
          <a:p>
            <a:r>
              <a:rPr lang="pt-PT" dirty="0"/>
              <a:t>Comunicação em série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80" y="2722411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Serial Communication was achieved</a:t>
            </a:r>
          </a:p>
          <a:p>
            <a:pPr lvl="2"/>
            <a:r>
              <a:rPr lang="en-US" dirty="0"/>
              <a:t>Available to achieve 5,94 Gb/s</a:t>
            </a:r>
          </a:p>
          <a:p>
            <a:pPr lvl="2"/>
            <a:r>
              <a:rPr lang="en-US" dirty="0"/>
              <a:t>Other data rates are achievable for other configurations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Transmit Sound with image too</a:t>
            </a:r>
          </a:p>
          <a:p>
            <a:pPr lvl="2"/>
            <a:r>
              <a:rPr lang="en-US" dirty="0"/>
              <a:t>Work on the packing protocol and get better results</a:t>
            </a:r>
          </a:p>
          <a:p>
            <a:pPr lvl="2"/>
            <a:r>
              <a:rPr lang="en-US" dirty="0" err="1"/>
              <a:t>Largura</a:t>
            </a:r>
            <a:r>
              <a:rPr lang="en-US" dirty="0"/>
              <a:t> de </a:t>
            </a:r>
            <a:r>
              <a:rPr lang="en-US" dirty="0" err="1"/>
              <a:t>banda</a:t>
            </a:r>
            <a:r>
              <a:rPr lang="en-US" dirty="0"/>
              <a:t> </a:t>
            </a:r>
            <a:r>
              <a:rPr lang="en-US" dirty="0" err="1"/>
              <a:t>diminui</a:t>
            </a:r>
            <a:endParaRPr lang="en-US" dirty="0"/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628633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Almost configurations available for HDMI boards were explored:</a:t>
            </a:r>
          </a:p>
          <a:p>
            <a:pPr lvl="2"/>
            <a:r>
              <a:rPr lang="en-US" dirty="0"/>
              <a:t>Just image in RGB format</a:t>
            </a:r>
          </a:p>
          <a:p>
            <a:pPr lvl="2"/>
            <a:r>
              <a:rPr lang="en-US" dirty="0"/>
              <a:t>Image in RGB and </a:t>
            </a:r>
            <a:r>
              <a:rPr lang="en-US" dirty="0" err="1"/>
              <a:t>YCbCr</a:t>
            </a:r>
            <a:r>
              <a:rPr lang="en-US" dirty="0"/>
              <a:t> format and Sound</a:t>
            </a:r>
          </a:p>
          <a:p>
            <a:pPr lvl="2"/>
            <a:r>
              <a:rPr lang="en-US" dirty="0"/>
              <a:t>All the work of major importance was accomplished in this field</a:t>
            </a:r>
          </a:p>
          <a:p>
            <a:pPr lvl="1"/>
            <a:r>
              <a:rPr lang="en-US" dirty="0"/>
              <a:t>Future work:</a:t>
            </a:r>
          </a:p>
          <a:p>
            <a:pPr lvl="2"/>
            <a:r>
              <a:rPr lang="en-US" dirty="0"/>
              <a:t>Explore two channels of HDMI data and work on some configurations with that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questão</a:t>
            </a:r>
            <a:r>
              <a:rPr lang="en-US" dirty="0"/>
              <a:t> ?</a:t>
            </a:r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</p:spPr>
      </p:sp>
      <p:sp>
        <p:nvSpPr>
          <p:cNvPr id="5" name="Title 3">
            <a:extLst>
              <a:ext uri="{FF2B5EF4-FFF2-40B4-BE49-F238E27FC236}">
                <a16:creationId xmlns:a16="http://schemas.microsoft.com/office/drawing/2014/main" xmlns="" id="{26AB1092-2999-4446-9E16-54ECC85D6796}"/>
              </a:ext>
            </a:extLst>
          </p:cNvPr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Obrigada</a:t>
            </a:r>
            <a:r>
              <a:rPr lang="en-US" dirty="0">
                <a:solidFill>
                  <a:schemeClr val="tx1"/>
                </a:solidFill>
              </a:rPr>
              <a:t> pela a </a:t>
            </a:r>
            <a:r>
              <a:rPr lang="en-US" dirty="0" err="1">
                <a:solidFill>
                  <a:schemeClr val="tx1"/>
                </a:solidFill>
              </a:rPr>
              <a:t>atenção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</a:t>
            </a:r>
            <a:r>
              <a:rPr lang="en-US" dirty="0"/>
              <a:t/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1068"/>
              </p:ext>
            </p:extLst>
          </p:nvPr>
        </p:nvGraphicFramePr>
        <p:xfrm>
          <a:off x="2045899" y="2095183"/>
          <a:ext cx="8161162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010045">
                  <a:extLst>
                    <a:ext uri="{9D8B030D-6E8A-4147-A177-3AD203B41FA5}">
                      <a16:colId xmlns:a16="http://schemas.microsoft.com/office/drawing/2014/main" xmlns="" val="3914375198"/>
                    </a:ext>
                  </a:extLst>
                </a:gridCol>
                <a:gridCol w="1110150">
                  <a:extLst>
                    <a:ext uri="{9D8B030D-6E8A-4147-A177-3AD203B41FA5}">
                      <a16:colId xmlns:a16="http://schemas.microsoft.com/office/drawing/2014/main" xmlns="" val="2559900723"/>
                    </a:ext>
                  </a:extLst>
                </a:gridCol>
                <a:gridCol w="1165817">
                  <a:extLst>
                    <a:ext uri="{9D8B030D-6E8A-4147-A177-3AD203B41FA5}">
                      <a16:colId xmlns:a16="http://schemas.microsoft.com/office/drawing/2014/main" xmlns="" val="1751239317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xmlns="" val="3010944425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xmlns="" val="2776146504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xmlns="" val="708240147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xmlns="" val="1841805646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31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64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0,01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xmlns="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59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27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38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5,43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70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103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14,71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xmlns="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45899" y="4955345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 dirty="0"/>
              <a:t>: </a:t>
            </a:r>
            <a:r>
              <a:rPr lang="pt-PT" i="1" dirty="0"/>
              <a:t>Flip-Flops </a:t>
            </a:r>
            <a:endParaRPr lang="pt-PT" dirty="0"/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47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35" y="1747778"/>
            <a:ext cx="7708737" cy="44967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7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</a:t>
            </a:r>
            <a:r>
              <a:rPr lang="pt-PT" b="1"/>
              <a:t>da Arquitetura D</a:t>
            </a:r>
            <a:endParaRPr lang="pt-PT" i="1" dirty="0"/>
          </a:p>
        </p:txBody>
      </p:sp>
    </p:spTree>
    <p:extLst>
      <p:ext uri="{BB962C8B-B14F-4D97-AF65-F5344CB8AC3E}">
        <p14:creationId xmlns:p14="http://schemas.microsoft.com/office/powerpoint/2010/main" val="9967851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92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D simplificado</a:t>
            </a:r>
            <a:endParaRPr lang="pt-P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41" y="1895955"/>
            <a:ext cx="7679678" cy="44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Análise</a:t>
            </a:r>
            <a:r>
              <a:rPr lang="en-US" dirty="0"/>
              <a:t> </a:t>
            </a:r>
            <a:r>
              <a:rPr lang="pt-PT" dirty="0"/>
              <a:t>introdutória</a:t>
            </a:r>
            <a:r>
              <a:rPr lang="en-US" dirty="0"/>
              <a:t> e </a:t>
            </a:r>
            <a:r>
              <a:rPr lang="en-US" dirty="0" err="1"/>
              <a:t>Equipamento</a:t>
            </a:r>
            <a:r>
              <a:rPr lang="en-US" dirty="0"/>
              <a:t> </a:t>
            </a:r>
            <a:r>
              <a:rPr lang="en-US" dirty="0" err="1"/>
              <a:t>usado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6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9" y="1737360"/>
            <a:ext cx="7111982" cy="44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66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 simplificado</a:t>
            </a:r>
            <a:endParaRPr lang="pt-PT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27" y="1737360"/>
            <a:ext cx="7167705" cy="44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5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54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Gráfico retirado da análise dos dados internos da FPGA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395" y="2303989"/>
            <a:ext cx="10958786" cy="262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0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r>
              <a:rPr lang="am-ET" dirty="0">
                <a:cs typeface="Calibri" panose="020F0502020204030204" pitchFamily="34" charset="0"/>
              </a:rPr>
              <a:t/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17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Diferentes domínios de relógio no projeto</a:t>
            </a:r>
            <a:endParaRPr lang="pt-PT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91" y="2013995"/>
            <a:ext cx="9578669" cy="37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606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017072"/>
            <a:ext cx="4855010" cy="414079"/>
          </a:xfrm>
        </p:spPr>
        <p:txBody>
          <a:bodyPr>
            <a:noAutofit/>
          </a:bodyPr>
          <a:lstStyle/>
          <a:p>
            <a:r>
              <a:rPr lang="pt-PT" b="1" dirty="0"/>
              <a:t>Necessidade de ligações de alta velocidade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 txBox="1">
            <a:spLocks/>
          </p:cNvSpPr>
          <p:nvPr/>
        </p:nvSpPr>
        <p:spPr>
          <a:xfrm>
            <a:off x="849544" y="2490409"/>
            <a:ext cx="10553872" cy="332553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200000"/>
              </a:lnSpc>
            </a:pPr>
            <a:r>
              <a:rPr lang="pt-PT" sz="2000" dirty="0"/>
              <a:t>Sociedade atual cada vez mais dependente de </a:t>
            </a:r>
            <a:r>
              <a:rPr lang="pt-PT" sz="2000" dirty="0" smtClean="0"/>
              <a:t>todo tipo de comunicações.</a:t>
            </a:r>
            <a:endParaRPr lang="pt-PT" sz="2000" dirty="0"/>
          </a:p>
          <a:p>
            <a:pPr lvl="1" algn="just">
              <a:lnSpc>
                <a:spcPct val="200000"/>
              </a:lnSpc>
            </a:pPr>
            <a:r>
              <a:rPr lang="pt-PT" sz="2000" dirty="0"/>
              <a:t>O projeto </a:t>
            </a:r>
            <a:r>
              <a:rPr lang="pt-PT" sz="2000" i="1" dirty="0" err="1"/>
              <a:t>iBrow</a:t>
            </a:r>
            <a:r>
              <a:rPr lang="pt-PT" sz="2000" dirty="0"/>
              <a:t> </a:t>
            </a:r>
            <a:r>
              <a:rPr lang="pt-PT" sz="2000" dirty="0" smtClean="0"/>
              <a:t>propõe a </a:t>
            </a:r>
            <a:r>
              <a:rPr lang="pt-PT" sz="2000" dirty="0"/>
              <a:t>utilização de transcetores de baixo custo </a:t>
            </a:r>
            <a:r>
              <a:rPr lang="pt-PT" sz="2000" dirty="0" smtClean="0"/>
              <a:t>de maneira a responder ao aumento do tráfego de dados.</a:t>
            </a:r>
            <a:endParaRPr lang="pt-PT" sz="2000" dirty="0"/>
          </a:p>
          <a:p>
            <a:pPr lvl="1" algn="just">
              <a:lnSpc>
                <a:spcPct val="200000"/>
              </a:lnSpc>
            </a:pPr>
            <a:r>
              <a:rPr lang="pt-PT" sz="2000" dirty="0"/>
              <a:t>Este projeto tem como principal motivação testar os transcetores desenvolvidos através da implementação de uma arquitetura que envie dados HDMI de alta velocidade.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Equipamento Usado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F11313A8-EA78-4281-A20E-BFA14F791CEC}"/>
              </a:ext>
            </a:extLst>
          </p:cNvPr>
          <p:cNvSpPr txBox="1"/>
          <p:nvPr/>
        </p:nvSpPr>
        <p:spPr>
          <a:xfrm>
            <a:off x="2759253" y="5914292"/>
            <a:ext cx="223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Conectores FMC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xmlns="" id="{EC331326-AED4-44F0-AD0C-8ACB89D0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10697"/>
            <a:ext cx="5498412" cy="3682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1E12B70-17E9-4CD6-A7D2-FDB20F44DE5D}"/>
              </a:ext>
            </a:extLst>
          </p:cNvPr>
          <p:cNvSpPr/>
          <p:nvPr/>
        </p:nvSpPr>
        <p:spPr>
          <a:xfrm>
            <a:off x="2464127" y="548346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4C45B631-1ED7-49F8-A48D-800AB96182EC}"/>
              </a:ext>
            </a:extLst>
          </p:cNvPr>
          <p:cNvSpPr txBox="1"/>
          <p:nvPr/>
        </p:nvSpPr>
        <p:spPr>
          <a:xfrm>
            <a:off x="2621677" y="2940034"/>
            <a:ext cx="250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>
                <a:solidFill>
                  <a:schemeClr val="bg1"/>
                </a:solidFill>
              </a:rPr>
              <a:t>Transcetores </a:t>
            </a:r>
            <a:r>
              <a:rPr lang="pt-PT" sz="2400" dirty="0">
                <a:solidFill>
                  <a:schemeClr val="bg1"/>
                </a:solidFill>
              </a:rPr>
              <a:t>GTX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xmlns="" id="{AD6F7E35-0031-457F-9D45-A53C85D2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828799"/>
            <a:ext cx="4368959" cy="2222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xmlns="" id="{49D7787A-9032-4119-A288-12754EF2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051271"/>
            <a:ext cx="4339870" cy="22219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79" y="1837227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Diagrama Geral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203" y="1847062"/>
            <a:ext cx="1087496" cy="35955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0" y="3055796"/>
            <a:ext cx="4261341" cy="2684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" y="2696678"/>
            <a:ext cx="11040533" cy="27459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27" y="3492751"/>
            <a:ext cx="1429379" cy="169681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5157190" y="3736859"/>
            <a:ext cx="376517" cy="398033"/>
            <a:chOff x="4721476" y="5961900"/>
            <a:chExt cx="376517" cy="398033"/>
          </a:xfrm>
        </p:grpSpPr>
        <p:sp>
          <p:nvSpPr>
            <p:cNvPr id="24" name="TextBox 23"/>
            <p:cNvSpPr txBox="1"/>
            <p:nvPr/>
          </p:nvSpPr>
          <p:spPr>
            <a:xfrm>
              <a:off x="4748369" y="597458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2</a:t>
              </a:r>
              <a:endParaRPr lang="pt-PT" dirty="0"/>
            </a:p>
          </p:txBody>
        </p:sp>
        <p:sp>
          <p:nvSpPr>
            <p:cNvPr id="25" name="Oval 24"/>
            <p:cNvSpPr/>
            <p:nvPr/>
          </p:nvSpPr>
          <p:spPr>
            <a:xfrm>
              <a:off x="4721476" y="596190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33175" y="3753778"/>
            <a:ext cx="376517" cy="398033"/>
            <a:chOff x="5397312" y="6038867"/>
            <a:chExt cx="376517" cy="398033"/>
          </a:xfrm>
        </p:grpSpPr>
        <p:sp>
          <p:nvSpPr>
            <p:cNvPr id="27" name="TextBox 26"/>
            <p:cNvSpPr txBox="1"/>
            <p:nvPr/>
          </p:nvSpPr>
          <p:spPr>
            <a:xfrm>
              <a:off x="5424205" y="6051553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3</a:t>
              </a:r>
              <a:endParaRPr lang="pt-PT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5397312" y="6038867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84916" y="5243640"/>
            <a:ext cx="376517" cy="398033"/>
            <a:chOff x="4094529" y="7962790"/>
            <a:chExt cx="376517" cy="398033"/>
          </a:xfrm>
        </p:grpSpPr>
        <p:sp>
          <p:nvSpPr>
            <p:cNvPr id="30" name="TextBox 29"/>
            <p:cNvSpPr txBox="1"/>
            <p:nvPr/>
          </p:nvSpPr>
          <p:spPr>
            <a:xfrm>
              <a:off x="4121422" y="797547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4</a:t>
              </a:r>
              <a:endParaRPr lang="pt-PT" dirty="0"/>
            </a:p>
          </p:txBody>
        </p:sp>
        <p:sp>
          <p:nvSpPr>
            <p:cNvPr id="31" name="Oval 30"/>
            <p:cNvSpPr/>
            <p:nvPr/>
          </p:nvSpPr>
          <p:spPr>
            <a:xfrm>
              <a:off x="4094529" y="796279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50302" y="5277154"/>
            <a:ext cx="376517" cy="398033"/>
            <a:chOff x="4094529" y="7962790"/>
            <a:chExt cx="376517" cy="398033"/>
          </a:xfrm>
        </p:grpSpPr>
        <p:sp>
          <p:nvSpPr>
            <p:cNvPr id="8" name="TextBox 7"/>
            <p:cNvSpPr txBox="1"/>
            <p:nvPr/>
          </p:nvSpPr>
          <p:spPr>
            <a:xfrm>
              <a:off x="4121422" y="797547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94529" y="796279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2" y="3846929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3229415" y="2995107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1ª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12" y="2219023"/>
            <a:ext cx="10052858" cy="333076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xmlns="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91737" y="5771163"/>
            <a:ext cx="10242009" cy="445374"/>
          </a:xfrm>
          <a:prstGeom prst="rect">
            <a:avLst/>
          </a:prstGeom>
        </p:spPr>
        <p:txBody>
          <a:bodyPr>
            <a:noAutofit/>
          </a:bodyPr>
          <a:lstStyle/>
          <a:p>
            <a:pPr lvl="1"/>
            <a:r>
              <a:rPr lang="pt-PT" sz="2000" dirty="0"/>
              <a:t>Desenvolver diferentes arquiteturas de forma a obter comunicação direta entre placas HMDI</a:t>
            </a:r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repeatCount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34466 -0.3828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3" grpId="0" build="p"/>
      <p:bldP spid="1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1" y="3848123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7431456" y="379225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1ª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10" name="Arrow: Left 9" title="Step 2 arrow pointing towards goal"/>
          <p:cNvSpPr/>
          <p:nvPr/>
        </p:nvSpPr>
        <p:spPr>
          <a:xfrm rot="19461714">
            <a:off x="6803438" y="3812750"/>
            <a:ext cx="1490308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 title="Step 2 title"/>
          <p:cNvSpPr/>
          <p:nvPr/>
        </p:nvSpPr>
        <p:spPr>
          <a:xfrm>
            <a:off x="7284833" y="2974428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2ª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17" y="1869736"/>
            <a:ext cx="5205663" cy="419545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xmlns="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36859" y="2747705"/>
            <a:ext cx="4801063" cy="278047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2" algn="just">
              <a:lnSpc>
                <a:spcPct val="200000"/>
              </a:lnSpc>
            </a:pPr>
            <a:r>
              <a:rPr lang="pt-PT" sz="2000" dirty="0"/>
              <a:t>Familiarização com o módulo GTX</a:t>
            </a:r>
          </a:p>
          <a:p>
            <a:pPr lvl="2" algn="just">
              <a:lnSpc>
                <a:spcPct val="200000"/>
              </a:lnSpc>
            </a:pPr>
            <a:r>
              <a:rPr lang="pt-PT" sz="2000" dirty="0" smtClean="0"/>
              <a:t>Arquiteturas </a:t>
            </a:r>
            <a:r>
              <a:rPr lang="pt-PT" sz="2000" dirty="0" smtClean="0"/>
              <a:t>capazes </a:t>
            </a:r>
            <a:r>
              <a:rPr lang="pt-PT" sz="2000" dirty="0"/>
              <a:t>de enviar e receber dados para/de GTX corretamente</a:t>
            </a:r>
          </a:p>
          <a:p>
            <a:pPr lvl="2" algn="just">
              <a:lnSpc>
                <a:spcPct val="200000"/>
              </a:lnSpc>
            </a:pPr>
            <a:r>
              <a:rPr lang="pt-PT" sz="2000" dirty="0"/>
              <a:t>Obter comunicação de dados em série</a:t>
            </a:r>
          </a:p>
        </p:txBody>
      </p:sp>
    </p:spTree>
    <p:extLst>
      <p:ext uri="{BB962C8B-B14F-4D97-AF65-F5344CB8AC3E}">
        <p14:creationId xmlns:p14="http://schemas.microsoft.com/office/powerpoint/2010/main" val="248962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fade/>
      </p:transition>
    </mc:Choice>
    <mc:Fallback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34427 0.4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14" y="203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48148E-6 L 0.01198 -0.378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5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2915</TotalTime>
  <Words>1746</Words>
  <Application>Microsoft Macintosh PowerPoint</Application>
  <PresentationFormat>Widescreen</PresentationFormat>
  <Paragraphs>396</Paragraphs>
  <Slides>33</Slides>
  <Notes>20</Notes>
  <HiddenSlides>7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Calibri</vt:lpstr>
      <vt:lpstr>Calibri Light</vt:lpstr>
      <vt:lpstr>Georgia</vt:lpstr>
      <vt:lpstr>Nyala</vt:lpstr>
      <vt:lpstr>Wingdings</vt:lpstr>
      <vt:lpstr>Arial</vt:lpstr>
      <vt:lpstr>Retrospect</vt:lpstr>
      <vt:lpstr>Acrobat Document</vt:lpstr>
      <vt:lpstr>Implementação em FPGA de um conversor HDMI para transmissão em série de alta velocidade  Ana Marisa Oliveira Barbosa  Orientador: Prof. Doutor João Paulo de Castro Canas Ferreira Co-orientador: Prof. Doutor Henrique Manuel de Castro Faria Salgado Supervisor Externo: Doutor Luís Manuel de Sousa Pessoa</vt:lpstr>
      <vt:lpstr>Conteúdo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Desenvolvimento e Resultados</vt:lpstr>
      <vt:lpstr>Etapa 1 – Arquitetura A Transmissão de uma imagem gerada na FPGA</vt:lpstr>
      <vt:lpstr>Etapa 1 – Arquitetura A Transmissão de uma imagem gerada na FPGA</vt:lpstr>
      <vt:lpstr>Etapa 1 – Arquitetura B Transmissão de imagem entre dispositivos HDMI</vt:lpstr>
      <vt:lpstr>Etapa 1 – Arquitetura B Transmissão de imagem entre dispositivos HDMI</vt:lpstr>
      <vt:lpstr>Etapa 1 – Arquitetura C Transmissão de imagem e som entre dispositivos HDMI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imagem em série entre dispositivos HDMI</vt:lpstr>
      <vt:lpstr>Etapa 2 – Arquitetura E Transmissão de imagem em série entre dispositivos HDMI</vt:lpstr>
      <vt:lpstr>Etapa 1/2 Análise de Recursos Utilizados</vt:lpstr>
      <vt:lpstr>Conclusões</vt:lpstr>
      <vt:lpstr>Main Conclusion and Future Work</vt:lpstr>
      <vt:lpstr>Alguma questão ?</vt:lpstr>
      <vt:lpstr>Etapa 1 Análise de Recursos Utilizados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uma barra de cores gerada na FPGA em série</vt:lpstr>
      <vt:lpstr>Etapa 2 – Arquitetura E Transmissão de uma barra de cores gerada na FPGA em série</vt:lpstr>
      <vt:lpstr>Etapa 2 – Arquitetura E Transmissão de uma barra de cores gerada na FPGA em série</vt:lpstr>
      <vt:lpstr>Etapa 2 – Arquitetura E Transmissão de uma barra de cores gerada na FPGA em série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131</cp:revision>
  <dcterms:created xsi:type="dcterms:W3CDTF">2017-06-16T22:20:09Z</dcterms:created>
  <dcterms:modified xsi:type="dcterms:W3CDTF">2017-06-30T13:45:11Z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